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323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4" r:id="rId14"/>
    <p:sldId id="308" r:id="rId15"/>
    <p:sldId id="310" r:id="rId16"/>
    <p:sldId id="311" r:id="rId17"/>
    <p:sldId id="312" r:id="rId18"/>
    <p:sldId id="313" r:id="rId19"/>
    <p:sldId id="314" r:id="rId20"/>
    <p:sldId id="316" r:id="rId21"/>
    <p:sldId id="317" r:id="rId22"/>
    <p:sldId id="318" r:id="rId23"/>
    <p:sldId id="320" r:id="rId24"/>
    <p:sldId id="321" r:id="rId25"/>
    <p:sldId id="319" r:id="rId26"/>
    <p:sldId id="315" r:id="rId27"/>
    <p:sldId id="3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venkatesh, Polnati" initials="HP" lastIdx="1" clrIdx="0">
    <p:extLst>
      <p:ext uri="{19B8F6BF-5375-455C-9EA6-DF929625EA0E}">
        <p15:presenceInfo xmlns:p15="http://schemas.microsoft.com/office/powerpoint/2012/main" userId="S::harivenkatesh_polnati@optum.com::8cadc304-d530-448a-8a93-e5abb1fbdb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/>
    <p:restoredTop sz="94697"/>
  </p:normalViewPr>
  <p:slideViewPr>
    <p:cSldViewPr snapToGrid="0" snapToObjects="1">
      <p:cViewPr varScale="1">
        <p:scale>
          <a:sx n="142" d="100"/>
          <a:sy n="14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DC02-637C-2648-A75C-84D8281D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F066-A57A-A340-B097-5A3D9AB95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5127-BAAD-454A-8E4C-0D58BBCF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4EF9-01A9-314E-A67D-CE7B11A3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6F46-5A27-EB43-8011-1436E1DB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EB17-EFE9-184B-987E-5F2639E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C742E-6503-7945-88CA-A498B735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1B28D-94F2-4340-9DD9-6BF94424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D919-0292-524A-A774-66CD56A6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F4E5-E042-2049-805F-AD955F08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8E319-D659-A148-B050-AE21702F8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07174-16C1-1143-BA24-46ADF7044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63C2-14BA-9D48-AF0A-E395FBC3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1C8F-6588-4F4D-ADB7-55F2D048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D0054-962E-D940-AF60-82FC2B24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5072-BE80-0C41-8F33-CF945C5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E1DA-4BED-A14C-8B27-2E58304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4196A-9A20-104F-8B8C-DC96A863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2321-1964-B845-BC2F-8CD45435B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E7BA-5BE7-B042-91E9-377D02D4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3B5-264B-A144-B261-74567A5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3CDF-7B88-574F-9807-A4FE0F77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C152-6CC9-264B-AA7C-4A3EF89A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1FB5-5C6F-3945-82EE-792C446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4F9EA-7D53-294B-94AF-47E37EED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E993-228B-E54C-B470-20D1719F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1FF1-ADA9-2243-BF8F-7E874CE3F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1035-420F-6F4F-ADBC-EA7FEAD9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52245-E006-294E-B9A1-508BD2F5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8267-ED22-0847-A095-207D7023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0CDC-17FF-1F4A-BC1F-B92B44E4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02B0-E3F4-2E47-A23C-9559182D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5CF4-E11E-DF42-B9FD-A412A861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2C1E2-904A-4A4B-BF44-8C0F3EDF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0FE18-9F31-B34B-8790-A1256EF9C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42C53-6554-DE4A-A8C4-3C13F595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6DF72-6A97-5047-81AA-2960FDA4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8C8C4-C4DC-134F-A711-17A89FE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DB71-3D44-384D-9B67-A4120AAD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BFF7-B4A6-8047-9FD4-4EADB9C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C2A8-AA47-0243-81B1-63127868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C5C92-A8D8-1F49-8183-DDB77CC6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1276-A2D3-FE44-839F-2D4C41D2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D6D9C-A167-FD47-BCD9-385DBAAA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ED39B-08CE-6940-B58F-EEEDD45A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3F74-9395-3547-AE3D-C2EB10DC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B0B-7BA2-6D45-9EEE-0CBA5B3A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2164-698B-8D43-A2FF-274A5684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F53F3-DE45-4C43-AA5D-11EFFAFDC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4EB8-658C-A640-BABD-277AD839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4872-9363-4842-A1C3-C684CF9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A00E-FF12-9148-903C-C2A5AC18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2D58-5715-D64C-AE34-CE101F05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C6D54-5AD1-5A4E-87FA-492AE2215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DF389-1C4B-A749-B7AC-93D5ECF26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2B058-6FBC-584C-AA7A-6350EA0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072D-5CB6-E547-A106-9706C624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79430-3374-3A46-ACED-2DC1972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43A29-F39C-A84B-A546-A4DAA771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4127-FB6C-B545-AA0C-72FF993E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A3D0-E8C0-D94A-BC8C-7F89778D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7D90A-A04D-1049-9B6F-0D3DCFDD072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E3AF-776B-7A4F-AC4E-5EF09FE5D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77F8-BA44-8449-8235-07C2079F4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D7B0C-8E75-8D4B-BB02-4DE254BE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Algorithms.html" TargetMode="External"/><Relationship Id="rId2" Type="http://schemas.openxmlformats.org/officeDocument/2006/relationships/hyperlink" Target="https://visualgo.net/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st.ocks.org/mike/algorithm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java/generics/why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F99A-9C36-CC4C-8A54-B1CB89CA8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563" y="1943742"/>
            <a:ext cx="7500257" cy="783092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8E603-74C0-3348-9B19-06D56DCD4AD8}"/>
              </a:ext>
            </a:extLst>
          </p:cNvPr>
          <p:cNvSpPr txBox="1"/>
          <p:nvPr/>
        </p:nvSpPr>
        <p:spPr>
          <a:xfrm>
            <a:off x="9473454" y="5902779"/>
            <a:ext cx="18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Hari </a:t>
            </a:r>
            <a:r>
              <a:rPr lang="en-US" dirty="0" err="1"/>
              <a:t>Polnati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CFE5-5706-D94F-90EF-DF243A20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E4D29-A9D4-BE43-8C06-38C7B37D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9494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E7CF-F517-D84C-B08C-3C2452B7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LinkedList </a:t>
            </a:r>
            <a:r>
              <a:rPr lang="en-US" sz="1600" dirty="0"/>
              <a:t>(</a:t>
            </a:r>
            <a:r>
              <a:rPr lang="en-US" sz="1600" dirty="0" err="1"/>
              <a:t>DoublyLinkedList</a:t>
            </a:r>
            <a:r>
              <a:rPr lang="en-US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EBA5D-C719-A241-8FE1-96F7701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949450"/>
            <a:ext cx="10985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AB99-6282-5F4A-8442-89D5ABB0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9"/>
            <a:ext cx="10515600" cy="847561"/>
          </a:xfrm>
        </p:spPr>
        <p:txBody>
          <a:bodyPr/>
          <a:lstStyle/>
          <a:p>
            <a:r>
              <a:rPr lang="en-US" dirty="0"/>
              <a:t>Vector </a:t>
            </a:r>
            <a:r>
              <a:rPr lang="en-US" sz="1600" dirty="0"/>
              <a:t>(Dynamic array – grow or shrink)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21AA2-B5D2-3349-974B-B44A76B9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60882"/>
            <a:ext cx="10985500" cy="295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B6EBA-8F9D-8749-B412-07FCCCBB5841}"/>
              </a:ext>
            </a:extLst>
          </p:cNvPr>
          <p:cNvSpPr txBox="1"/>
          <p:nvPr/>
        </p:nvSpPr>
        <p:spPr>
          <a:xfrm>
            <a:off x="734016" y="3264138"/>
            <a:ext cx="323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  <a:r>
              <a:rPr lang="en-US" dirty="0"/>
              <a:t> - LIFO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F10302-6D75-A44E-80CB-55E58BD4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49" y="3952087"/>
            <a:ext cx="82550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A877D-1D9C-744F-ABF6-2A7156A14536}"/>
              </a:ext>
            </a:extLst>
          </p:cNvPr>
          <p:cNvSpPr txBox="1"/>
          <p:nvPr/>
        </p:nvSpPr>
        <p:spPr>
          <a:xfrm>
            <a:off x="1245870" y="5645425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445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042F-7BC2-CF44-BED4-0D808C8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Approaches for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7265-72CD-8D4E-9835-5565880EE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Indexed for loop</a:t>
            </a:r>
          </a:p>
          <a:p>
            <a:r>
              <a:rPr lang="en-US" dirty="0"/>
              <a:t>Enhanced for loop</a:t>
            </a:r>
          </a:p>
          <a:p>
            <a:r>
              <a:rPr lang="en-US" dirty="0"/>
              <a:t>An Iterator</a:t>
            </a:r>
          </a:p>
        </p:txBody>
      </p:sp>
    </p:spTree>
    <p:extLst>
      <p:ext uri="{BB962C8B-B14F-4D97-AF65-F5344CB8AC3E}">
        <p14:creationId xmlns:p14="http://schemas.microsoft.com/office/powerpoint/2010/main" val="67494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944A8-404B-4E4F-89AA-D47750AA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94" y="1423670"/>
            <a:ext cx="10359811" cy="3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5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5470-0BFD-AA4A-B18A-67850505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HashSet </a:t>
            </a:r>
            <a:r>
              <a:rPr lang="en-US" sz="1600" dirty="0"/>
              <a:t>(</a:t>
            </a:r>
            <a:r>
              <a:rPr lang="en-IN" sz="1600" b="1" dirty="0" err="1"/>
              <a:t>Hashtable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73062-34CD-4D4B-8B7C-0E51CE3D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9" y="1885950"/>
            <a:ext cx="5714084" cy="2514600"/>
          </a:xfrm>
          <a:prstGeom prst="rect">
            <a:avLst/>
          </a:prstGeom>
        </p:spPr>
      </p:pic>
      <p:pic>
        <p:nvPicPr>
          <p:cNvPr id="5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F3FB1A03-722E-BA4C-B58F-4D37E956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67" y="1522226"/>
            <a:ext cx="5648614" cy="28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52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A423-E41C-C84A-B5C1-173B8A0C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85750"/>
            <a:ext cx="6316980" cy="6327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TreeSet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TreeMap</a:t>
            </a:r>
            <a:r>
              <a:rPr lang="en-US" sz="1600" dirty="0"/>
              <a:t> (Red-</a:t>
            </a:r>
            <a:r>
              <a:rPr lang="en-US" sz="1600" dirty="0" err="1"/>
              <a:t>BlackTree</a:t>
            </a:r>
            <a:r>
              <a:rPr lang="en-US" sz="16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089C-B536-AB4A-ABE3-39DF9D85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764859"/>
            <a:ext cx="7695237" cy="2847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1FCB0-F395-304D-8CD5-5B2A1013B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08" y="3211831"/>
            <a:ext cx="6413802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20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543D-9F20-2A41-A78F-E547F83B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LinkedHashSet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IN" sz="1600" b="1" dirty="0" err="1"/>
              <a:t>LinkedHashMap</a:t>
            </a:r>
            <a:r>
              <a:rPr lang="en-IN" sz="1600" b="1" dirty="0"/>
              <a:t>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BCD9-B5CC-CB40-841B-2EFB6840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12192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7300-E2F4-2A45-AAAD-0DD36A71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806" y="162996"/>
            <a:ext cx="2241884" cy="279766"/>
          </a:xfrm>
        </p:spPr>
        <p:txBody>
          <a:bodyPr>
            <a:normAutofit fontScale="90000"/>
          </a:bodyPr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0248-ECB3-D542-AF66-B7549AA29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8448"/>
            <a:ext cx="10515600" cy="11870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Arranged in order of Processing.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  <a:p>
            <a:pPr marL="0" indent="0">
              <a:buNone/>
            </a:pPr>
            <a:r>
              <a:rPr lang="en-US" sz="2400" dirty="0"/>
              <a:t>     Examples: Calendar Meetings Attendance, </a:t>
            </a:r>
            <a:r>
              <a:rPr lang="en-US" sz="2400" dirty="0" err="1"/>
              <a:t>Todo</a:t>
            </a:r>
            <a:r>
              <a:rPr lang="en-US" sz="2400" dirty="0"/>
              <a:t> –List, Jenkin jobs, Azure </a:t>
            </a:r>
            <a:r>
              <a:rPr lang="en-US" sz="2400" dirty="0" err="1"/>
              <a:t>Devops</a:t>
            </a:r>
            <a:r>
              <a:rPr lang="en-US" sz="2400" dirty="0"/>
              <a:t> tasks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5882-BF0C-8A44-88F2-D7F036365C1F}"/>
              </a:ext>
            </a:extLst>
          </p:cNvPr>
          <p:cNvSpPr txBox="1"/>
          <p:nvPr/>
        </p:nvSpPr>
        <p:spPr>
          <a:xfrm>
            <a:off x="981776" y="2274441"/>
            <a:ext cx="960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 interface extends Collection interface. So, Queue will supports all collection interface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71F64-02A8-9847-89EC-883D15FE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6" y="2723552"/>
            <a:ext cx="8973463" cy="304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D27E-D927-514F-9249-3E0D79E3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PriorityQueue</a:t>
            </a:r>
            <a:r>
              <a:rPr lang="en-US" sz="1600" dirty="0"/>
              <a:t>. (</a:t>
            </a:r>
            <a:r>
              <a:rPr lang="en-IN" sz="1600" dirty="0"/>
              <a:t>Queue with the </a:t>
            </a:r>
            <a:r>
              <a:rPr lang="en-IN" sz="1600" dirty="0" err="1"/>
              <a:t>Heapify</a:t>
            </a:r>
            <a:r>
              <a:rPr lang="en-IN" sz="1600" dirty="0"/>
              <a:t> technique – Default is Min-Heap)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FA2A-0941-814B-A2A8-B62573E5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4" y="1582220"/>
            <a:ext cx="9341919" cy="275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EF59-657A-BC47-8438-60D47539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9" y="3573379"/>
            <a:ext cx="6897170" cy="31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E32B-D164-5E46-8199-7DA0DBA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17841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500" b="1" dirty="0"/>
            </a:br>
            <a:r>
              <a:rPr lang="en-US" sz="4800" b="1" dirty="0"/>
              <a:t>Collection Framework and Generics</a:t>
            </a:r>
            <a:br>
              <a:rPr lang="en-US" sz="4800" b="1" dirty="0"/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5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273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D3D7C1-5E02-B24A-B7DC-92B3F12F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18" y="1312461"/>
            <a:ext cx="9695635" cy="40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35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278B0-A21F-0C4A-9FD5-8F54B865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639133"/>
            <a:ext cx="9336505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8EE3-198B-7A47-B272-01A4D6CA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F5458-A8DD-7749-8773-E54910EE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39" y="2327703"/>
            <a:ext cx="10515601" cy="28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DC30-EB46-9D41-94C4-D934374D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6068F-8D36-3C4A-B354-70FF5EAA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35056"/>
            <a:ext cx="9843436" cy="26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3D9-7B0A-3B46-ABDB-F70B210A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B4BFD-9593-6D4A-994E-B6693787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6" y="2098307"/>
            <a:ext cx="10158272" cy="29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85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475C-8DB0-474B-BE1D-7E7D2894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190B-D203-6844-915F-0C8DEB84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797963"/>
            <a:ext cx="10651958" cy="32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9972-E638-9441-B731-5A03910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D586-4467-8248-9B6A-3C6909D72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148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https://visualgo.net/en</a:t>
            </a:r>
            <a:endParaRPr lang="en-US" dirty="0"/>
          </a:p>
          <a:p>
            <a:r>
              <a:rPr lang="en-US" dirty="0">
                <a:hlinkClick r:id="rId3"/>
              </a:rPr>
              <a:t>https://www.cs.usfca.edu/~galles/visualization/Algorithms.html</a:t>
            </a:r>
            <a:endParaRPr lang="en-US" dirty="0"/>
          </a:p>
          <a:p>
            <a:r>
              <a:rPr lang="en-US" dirty="0">
                <a:hlinkClick r:id="rId4"/>
              </a:rPr>
              <a:t>https://bost.ocks.org/mike/algorithms/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703C-05F0-2149-BE3F-10C51F24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924" y="308008"/>
            <a:ext cx="2492141" cy="67376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2B6B9-4951-AC46-924C-831682A8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6" y="1174282"/>
            <a:ext cx="11566569" cy="3782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1E443-EBE6-514E-A72B-732356C060DE}"/>
              </a:ext>
            </a:extLst>
          </p:cNvPr>
          <p:cNvSpPr txBox="1"/>
          <p:nvPr/>
        </p:nvSpPr>
        <p:spPr>
          <a:xfrm>
            <a:off x="567891" y="5621154"/>
            <a:ext cx="714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https://docs.oracle.com/javase/tutorial/java/generics/why.html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4C2A-8CC0-FA42-A6A9-224CF69D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7" y="338231"/>
            <a:ext cx="8637494" cy="854075"/>
          </a:xfrm>
        </p:spPr>
        <p:txBody>
          <a:bodyPr/>
          <a:lstStyle/>
          <a:p>
            <a:r>
              <a:rPr lang="en-US" dirty="0"/>
              <a:t>Quick Overview Wrapper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C08B-067A-4F41-A800-0AAF8E16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516"/>
          </a:xfrm>
        </p:spPr>
        <p:txBody>
          <a:bodyPr>
            <a:normAutofit fontScale="70000" lnSpcReduction="20000"/>
          </a:bodyPr>
          <a:lstStyle/>
          <a:p>
            <a:r>
              <a:rPr lang="en-IN" sz="2000" b="1" dirty="0"/>
              <a:t>What are Wrapper Classes?</a:t>
            </a:r>
          </a:p>
          <a:p>
            <a:pPr lvl="1"/>
            <a:r>
              <a:rPr lang="en-IN" sz="1700" dirty="0"/>
              <a:t>A wrapper class wraps (encloses) around a data type and gives it an object appearance</a:t>
            </a:r>
          </a:p>
          <a:p>
            <a:pPr lvl="1"/>
            <a:r>
              <a:rPr lang="en-IN" sz="1700" dirty="0"/>
              <a:t>Wrapper classes are final and immutable.</a:t>
            </a:r>
          </a:p>
          <a:p>
            <a:pPr marL="0" indent="0">
              <a:buNone/>
            </a:pPr>
            <a:r>
              <a:rPr lang="en-IN" sz="2000" b="1" dirty="0"/>
              <a:t>Types</a:t>
            </a:r>
          </a:p>
          <a:p>
            <a:pPr lvl="1"/>
            <a:r>
              <a:rPr lang="en-IN" sz="1700" dirty="0"/>
              <a:t>Wrapper: </a:t>
            </a:r>
            <a:r>
              <a:rPr lang="en-IN" sz="1700" dirty="0" err="1"/>
              <a:t>Boolean,Byte,Character,Double,Float,Integer,Long,Short</a:t>
            </a:r>
            <a:endParaRPr lang="en-IN" sz="1700" dirty="0"/>
          </a:p>
          <a:p>
            <a:pPr lvl="1"/>
            <a:r>
              <a:rPr lang="en-IN" sz="1700" dirty="0"/>
              <a:t>Primitive: </a:t>
            </a:r>
            <a:r>
              <a:rPr lang="en-IN" sz="1700" dirty="0" err="1"/>
              <a:t>boolean,byte,char</a:t>
            </a:r>
            <a:r>
              <a:rPr lang="en-IN" sz="1700" dirty="0"/>
              <a:t> ,double, float, int , </a:t>
            </a:r>
            <a:r>
              <a:rPr lang="en-IN" sz="1700" dirty="0" err="1"/>
              <a:t>long,short</a:t>
            </a:r>
            <a:endParaRPr lang="en-IN" sz="1700" dirty="0"/>
          </a:p>
          <a:p>
            <a:r>
              <a:rPr lang="en-IN" sz="2000" b="1" dirty="0"/>
              <a:t>Why Wrapper Classes?</a:t>
            </a:r>
          </a:p>
          <a:p>
            <a:pPr lvl="1"/>
            <a:r>
              <a:rPr lang="en-IN" sz="1700" dirty="0"/>
              <a:t>Creation from other data types</a:t>
            </a:r>
          </a:p>
          <a:p>
            <a:pPr lvl="1"/>
            <a:r>
              <a:rPr lang="en-IN" sz="1700" dirty="0"/>
              <a:t>Integer hundred = </a:t>
            </a:r>
            <a:r>
              <a:rPr lang="en-IN" sz="1700" dirty="0" err="1"/>
              <a:t>Integer.valueOf</a:t>
            </a:r>
            <a:r>
              <a:rPr lang="en-IN" sz="1700" dirty="0"/>
              <a:t>("100"); Boolean value = </a:t>
            </a:r>
            <a:r>
              <a:rPr lang="en-IN" sz="1700" dirty="0" err="1"/>
              <a:t>Boolean.valueOf</a:t>
            </a:r>
            <a:r>
              <a:rPr lang="en-IN" sz="1700" dirty="0"/>
              <a:t>("True");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0F4A65-6608-9D44-8B65-2593BF7BDB0C}"/>
              </a:ext>
            </a:extLst>
          </p:cNvPr>
          <p:cNvSpPr/>
          <p:nvPr/>
        </p:nvSpPr>
        <p:spPr>
          <a:xfrm>
            <a:off x="1134035" y="3934446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400" b="1" dirty="0"/>
              <a:t>Autoboxing</a:t>
            </a:r>
          </a:p>
          <a:p>
            <a:endParaRPr lang="en-IN" sz="12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Autoboxing is the automatic conversion that the Java compiler makes between the primitive types and their corresponding object wrapper 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200" dirty="0"/>
              <a:t>Auto Boxing uses the static </a:t>
            </a:r>
            <a:r>
              <a:rPr lang="en-IN" sz="1200" dirty="0" err="1"/>
              <a:t>valueOf</a:t>
            </a:r>
            <a:r>
              <a:rPr lang="en-IN" sz="1200" dirty="0"/>
              <a:t> methods.</a:t>
            </a:r>
          </a:p>
          <a:p>
            <a:br>
              <a:rPr lang="en-IN" dirty="0">
                <a:solidFill>
                  <a:srgbClr val="24292F"/>
                </a:solidFill>
                <a:latin typeface="-apple-system"/>
              </a:rPr>
            </a:br>
            <a:endParaRPr lang="en-IN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5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D564E-ADB7-4346-AB1A-1B1E5912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68740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A1FC-21C2-3E43-B713-750853F7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78" y="1645144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understand Arrays first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rays in Java - GeeksforGeeks">
            <a:extLst>
              <a:ext uri="{FF2B5EF4-FFF2-40B4-BE49-F238E27FC236}">
                <a16:creationId xmlns:a16="http://schemas.microsoft.com/office/drawing/2014/main" id="{9F24A54F-385E-EC44-8134-A8F30C7F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63" y="2408493"/>
            <a:ext cx="11548872" cy="28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844A9-56F7-7F4C-85A2-6F20EE2D0595}"/>
              </a:ext>
            </a:extLst>
          </p:cNvPr>
          <p:cNvSpPr txBox="1"/>
          <p:nvPr/>
        </p:nvSpPr>
        <p:spPr>
          <a:xfrm>
            <a:off x="490290" y="5288799"/>
            <a:ext cx="12517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Arrays are fixed in size. </a:t>
            </a:r>
          </a:p>
          <a:p>
            <a:r>
              <a:rPr lang="en-US" dirty="0"/>
              <a:t>Once we create an array there is no way to increase or decrease the size in advance</a:t>
            </a:r>
          </a:p>
          <a:p>
            <a:r>
              <a:rPr lang="en-US" dirty="0"/>
              <a:t>Homogeneous </a:t>
            </a:r>
          </a:p>
        </p:txBody>
      </p:sp>
    </p:spTree>
    <p:extLst>
      <p:ext uri="{BB962C8B-B14F-4D97-AF65-F5344CB8AC3E}">
        <p14:creationId xmlns:p14="http://schemas.microsoft.com/office/powerpoint/2010/main" val="273075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D78870-0B54-C84E-B482-AC1DC5C7864D}"/>
              </a:ext>
            </a:extLst>
          </p:cNvPr>
          <p:cNvSpPr txBox="1"/>
          <p:nvPr/>
        </p:nvSpPr>
        <p:spPr>
          <a:xfrm>
            <a:off x="1108710" y="359648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2B16-1C16-734A-AD97-C3D7D3354DC3}"/>
              </a:ext>
            </a:extLst>
          </p:cNvPr>
          <p:cNvSpPr txBox="1"/>
          <p:nvPr/>
        </p:nvSpPr>
        <p:spPr>
          <a:xfrm>
            <a:off x="7793954" y="35964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971D7-F4DB-1D44-B140-AE346E12CB39}"/>
              </a:ext>
            </a:extLst>
          </p:cNvPr>
          <p:cNvSpPr txBox="1"/>
          <p:nvPr/>
        </p:nvSpPr>
        <p:spPr>
          <a:xfrm>
            <a:off x="4701213" y="3059668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</a:t>
            </a:r>
          </a:p>
        </p:txBody>
      </p:sp>
      <p:pic>
        <p:nvPicPr>
          <p:cNvPr id="2050" name="Picture 2" descr="🔗Build A Linked List In Javascript With All Operations - DEV Community">
            <a:extLst>
              <a:ext uri="{FF2B5EF4-FFF2-40B4-BE49-F238E27FC236}">
                <a16:creationId xmlns:a16="http://schemas.microsoft.com/office/drawing/2014/main" id="{0A3D7B69-B72F-1D42-8F61-77472E21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335167"/>
            <a:ext cx="3722370" cy="20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hTable Data Structure in JavaScript with Add Delete &amp;amp; Search Algorithms">
            <a:extLst>
              <a:ext uri="{FF2B5EF4-FFF2-40B4-BE49-F238E27FC236}">
                <a16:creationId xmlns:a16="http://schemas.microsoft.com/office/drawing/2014/main" id="{7DFDDB6B-0752-CC43-952C-326389CC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97" y="905006"/>
            <a:ext cx="4648200" cy="23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ee Data Structure">
            <a:extLst>
              <a:ext uri="{FF2B5EF4-FFF2-40B4-BE49-F238E27FC236}">
                <a16:creationId xmlns:a16="http://schemas.microsoft.com/office/drawing/2014/main" id="{2D5FC73C-F0A0-0540-9825-14BCDF6D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3584445"/>
            <a:ext cx="2834640" cy="2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64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E731-F650-E74A-8120-49748408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0402-657E-6B4A-90DB-1D102481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4715"/>
          </a:xfrm>
        </p:spPr>
        <p:txBody>
          <a:bodyPr>
            <a:noAutofit/>
          </a:bodyPr>
          <a:lstStyle/>
          <a:p>
            <a:r>
              <a:rPr lang="en-US" sz="2000" dirty="0"/>
              <a:t>We want to focus on data structure or business logic ?</a:t>
            </a:r>
          </a:p>
          <a:p>
            <a:r>
              <a:rPr lang="en-US" sz="2000" dirty="0"/>
              <a:t>Java provides built in collections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05E2-457E-3B49-9A5F-84DB5BB3201D}"/>
              </a:ext>
            </a:extLst>
          </p:cNvPr>
          <p:cNvSpPr txBox="1"/>
          <p:nvPr/>
        </p:nvSpPr>
        <p:spPr>
          <a:xfrm>
            <a:off x="2652154" y="3137387"/>
            <a:ext cx="70488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Collections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List         - </a:t>
            </a:r>
            <a:r>
              <a:rPr lang="en-US" sz="2000" dirty="0"/>
              <a:t>Ordered</a:t>
            </a:r>
            <a:r>
              <a:rPr lang="en-US" sz="2000"/>
              <a:t>, Duplicates </a:t>
            </a:r>
            <a:r>
              <a:rPr lang="en-US" sz="2000" dirty="0"/>
              <a:t>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Set         - </a:t>
            </a:r>
            <a:r>
              <a:rPr lang="en-US" sz="2000" dirty="0"/>
              <a:t>Unordered, Duplicates Not Allowed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Queue   - </a:t>
            </a:r>
            <a:r>
              <a:rPr lang="en-US" sz="2000" dirty="0"/>
              <a:t>Ordered. FIFO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400" dirty="0"/>
              <a:t>Map.      - </a:t>
            </a:r>
            <a:r>
              <a:rPr lang="en-US" sz="2000" dirty="0"/>
              <a:t>Key value pair</a:t>
            </a:r>
          </a:p>
        </p:txBody>
      </p:sp>
    </p:spTree>
    <p:extLst>
      <p:ext uri="{BB962C8B-B14F-4D97-AF65-F5344CB8AC3E}">
        <p14:creationId xmlns:p14="http://schemas.microsoft.com/office/powerpoint/2010/main" val="2116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ass-and-interface-hierarchy">
            <a:extLst>
              <a:ext uri="{FF2B5EF4-FFF2-40B4-BE49-F238E27FC236}">
                <a16:creationId xmlns:a16="http://schemas.microsoft.com/office/drawing/2014/main" id="{C5E0AD5C-5FCA-3449-9B26-DC164718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" y="125730"/>
            <a:ext cx="10464501" cy="55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31A51-5610-EE4D-B4D7-E8F9C069FF6D}"/>
              </a:ext>
            </a:extLst>
          </p:cNvPr>
          <p:cNvSpPr txBox="1"/>
          <p:nvPr/>
        </p:nvSpPr>
        <p:spPr>
          <a:xfrm>
            <a:off x="409240" y="4776013"/>
            <a:ext cx="204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is not preserved. </a:t>
            </a:r>
            <a:br>
              <a:rPr lang="en-US" dirty="0"/>
            </a:br>
            <a:r>
              <a:rPr lang="en-US" dirty="0"/>
              <a:t>No duplicates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D6206-EE5A-824B-956D-8096B2AC622D}"/>
              </a:ext>
            </a:extLst>
          </p:cNvPr>
          <p:cNvSpPr txBox="1"/>
          <p:nvPr/>
        </p:nvSpPr>
        <p:spPr>
          <a:xfrm>
            <a:off x="4450080" y="4225766"/>
            <a:ext cx="309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 order preserved. </a:t>
            </a:r>
            <a:br>
              <a:rPr lang="en-US" dirty="0"/>
            </a:br>
            <a:r>
              <a:rPr lang="en-US" dirty="0"/>
              <a:t>Duplicates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764A3-4416-CF48-8520-069C24975E04}"/>
              </a:ext>
            </a:extLst>
          </p:cNvPr>
          <p:cNvSpPr txBox="1"/>
          <p:nvPr/>
        </p:nvSpPr>
        <p:spPr>
          <a:xfrm>
            <a:off x="7989570" y="5265479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Ordered.</a:t>
            </a:r>
            <a:br>
              <a:rPr lang="en-US" dirty="0"/>
            </a:br>
            <a:r>
              <a:rPr lang="en-IN" dirty="0"/>
              <a:t>All elements get inserted at the "end" and removed from the "beginning" (or head) of the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2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p-interface-1">
            <a:extLst>
              <a:ext uri="{FF2B5EF4-FFF2-40B4-BE49-F238E27FC236}">
                <a16:creationId xmlns:a16="http://schemas.microsoft.com/office/drawing/2014/main" id="{479AFCED-9729-0845-A6C3-298F736A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" y="354330"/>
            <a:ext cx="10444480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F7A4E-A2D3-EF4B-BD40-AA083AA1B4FD}"/>
              </a:ext>
            </a:extLst>
          </p:cNvPr>
          <p:cNvSpPr txBox="1"/>
          <p:nvPr/>
        </p:nvSpPr>
        <p:spPr>
          <a:xfrm>
            <a:off x="5535930" y="6092190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Un-Sorted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6C6D6-B45C-4C48-9C21-98C02A81095C}"/>
              </a:ext>
            </a:extLst>
          </p:cNvPr>
          <p:cNvSpPr txBox="1"/>
          <p:nvPr/>
        </p:nvSpPr>
        <p:spPr>
          <a:xfrm>
            <a:off x="7913370" y="609219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B714-B800-0143-8EF9-D070EF6D147B}"/>
              </a:ext>
            </a:extLst>
          </p:cNvPr>
          <p:cNvSpPr txBox="1"/>
          <p:nvPr/>
        </p:nvSpPr>
        <p:spPr>
          <a:xfrm>
            <a:off x="8161020" y="1188720"/>
            <a:ext cx="247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key, value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886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07A20-1016-6649-BAE8-2F16669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554546"/>
            <a:ext cx="8179423" cy="50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432</Words>
  <Application>Microsoft Macintosh PowerPoint</Application>
  <PresentationFormat>Widescreen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Wingdings</vt:lpstr>
      <vt:lpstr>Office Theme</vt:lpstr>
      <vt:lpstr>Welcome!</vt:lpstr>
      <vt:lpstr> Collection Framework and Generics   </vt:lpstr>
      <vt:lpstr>Quick Overview Wrapper Classes</vt:lpstr>
      <vt:lpstr>What and Why</vt:lpstr>
      <vt:lpstr>PowerPoint Presentation</vt:lpstr>
      <vt:lpstr>Collections</vt:lpstr>
      <vt:lpstr>PowerPoint Presentation</vt:lpstr>
      <vt:lpstr>PowerPoint Presentation</vt:lpstr>
      <vt:lpstr>PowerPoint Presentation</vt:lpstr>
      <vt:lpstr>ArrayList (Dynamic array – grow or shrink)</vt:lpstr>
      <vt:lpstr>LinkedList (DoublyLinkedList)</vt:lpstr>
      <vt:lpstr>Vector (Dynamic array – grow or shrink)</vt:lpstr>
      <vt:lpstr>Iteration Approaches for List</vt:lpstr>
      <vt:lpstr>PowerPoint Presentation</vt:lpstr>
      <vt:lpstr>HashSet (Hashtable)</vt:lpstr>
      <vt:lpstr>TreeSet (TreeMap (Red-BlackTree))</vt:lpstr>
      <vt:lpstr>LinkedHashSet (LinkedHashMap)</vt:lpstr>
      <vt:lpstr>Queue</vt:lpstr>
      <vt:lpstr>PriorityQueue. (Queue with the Heapify technique – Default is Min-Heap)</vt:lpstr>
      <vt:lpstr>PowerPoint Presentation</vt:lpstr>
      <vt:lpstr>PowerPoint Presentation</vt:lpstr>
      <vt:lpstr>HashMap</vt:lpstr>
      <vt:lpstr>Hashtable</vt:lpstr>
      <vt:lpstr>LinkedHashMap</vt:lpstr>
      <vt:lpstr>TreeMap</vt:lpstr>
      <vt:lpstr>DS Visualization</vt:lpstr>
      <vt:lpstr>Generics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</dc:title>
  <dc:creator>Harivenkatesh, Polnati</dc:creator>
  <cp:lastModifiedBy>Harivenkatesh, Polnati</cp:lastModifiedBy>
  <cp:revision>470</cp:revision>
  <dcterms:created xsi:type="dcterms:W3CDTF">2021-08-29T04:41:47Z</dcterms:created>
  <dcterms:modified xsi:type="dcterms:W3CDTF">2021-09-17T05:32:38Z</dcterms:modified>
</cp:coreProperties>
</file>